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602" tIns="48301" rIns="96602" bIns="48301" rtlCol="0"/>
          <a:lstStyle>
            <a:lvl1pPr algn="r">
              <a:defRPr sz="1300"/>
            </a:lvl1pPr>
          </a:lstStyle>
          <a:p>
            <a:fld id="{CD70897B-E981-4D59-87B3-1C3516EA1994}" type="datetimeFigureOut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2" tIns="48301" rIns="96602" bIns="483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2" tIns="48301" rIns="96602" bIns="483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6602" tIns="48301" rIns="96602" bIns="48301" rtlCol="0" anchor="b"/>
          <a:lstStyle>
            <a:lvl1pPr algn="r">
              <a:defRPr sz="1300"/>
            </a:lvl1pPr>
          </a:lstStyle>
          <a:p>
            <a:fld id="{78A3F7E7-D465-430A-A0D4-9AC1C4ADD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30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091A0E-B878-446E-9387-BA6FA5FC7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37917F-34D8-4247-8461-C20707717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1953E-543D-4A67-8C01-DC15005D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B6B9-50C8-4BB6-B980-516C08365F01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D0BB43-7FBF-4433-88CC-FCE8C295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91625B-D3E6-4C7A-A666-C9EEEE58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39729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2C375-7E3B-4B5E-AD6F-3B4B0A19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D16B86-5479-45F0-B2D4-A816813D7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9A19E-6B57-42D8-A873-D7018D7C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FE4-63BD-4AA9-A30C-0BAFBA2D453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3579CA-AE11-48D4-96DB-8FAAA2BE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7AE356-936F-43D8-9D6D-67FE56F2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964608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E998BF-418E-4E4E-9A35-A7D31EB05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38899B-DFA5-409E-A68C-69F154CE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5905E-97A6-4040-A8A9-8E1A918D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5E25-337B-4536-8332-1524C521DB44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D88B10-682B-4339-9D69-3666C6E7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22865F-8946-451D-9CA9-D35EF7C5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448048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B6B9-50C8-4BB6-B980-516C08365F01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7329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E80-A11D-4A4D-887D-F6245446DABC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034406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B0F6-D246-412F-AB6D-8F6291852921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105920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6340-CC6A-478C-9136-FF80AF78AB22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41973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D7F1-061D-447B-B8F5-1CE4862A5A6E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11995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277B-3751-4982-BF69-0C662ECD75CE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1153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D33-569C-4665-910F-5405D62658B0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77854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4C3-A75C-4EAD-B97A-D2F0E374ACE8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680136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EB7AC-C7F1-4F1B-B472-9545B3F1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5139A8-151F-4B47-8CB3-38F780705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1A6A5E-061E-45DA-A09C-BBE8827D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DE80-A11D-4A4D-887D-F6245446DABC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7F9167-5693-475E-8751-927829EA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DB1541-3CB2-4FF8-BF51-CC538855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920226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6D5-0F39-4BE1-A390-88E300B04A04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984035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71967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974781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730027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19817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026184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3FE4-63BD-4AA9-A30C-0BAFBA2D453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278469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5E25-337B-4536-8332-1524C521DB44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48726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74F21D-608D-4A33-9B46-057DFB1E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06EAF0-C4F9-484A-82F5-2542C03B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B3EB1-6685-47C4-A45D-9B354C9E5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B0F6-D246-412F-AB6D-8F6291852921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6231E6-F04E-481D-A07C-99F05AF5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75F502-6AE1-481A-BA0B-2CD705E6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72980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1B8006-07E3-4A45-8D43-7F152072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086AD3-2690-47CB-982C-D901F6306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FB2CB3-7167-4322-B277-384AE407F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C9A51D-FCCC-4DE3-BC3D-BF4A8330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6340-CC6A-478C-9136-FF80AF78AB22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C6F46E-B889-4EC9-951D-62592A87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3DF108-BB45-4B49-A49C-4301E50B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314161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8BD384-C2B9-4B58-9D86-72D62870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82CF43-E641-4D8D-9CCF-3D2A14CA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01333F-CA99-4F0D-8689-A1028B23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5EEC5DB-0140-40BB-80A7-81975770A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7E0A7-37D5-4496-8314-C60C64991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53DA2E-D782-45AF-822D-62370DCC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D7F1-061D-447B-B8F5-1CE4862A5A6E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96C506-2F72-406E-B07B-3647A803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8EF5F36-BDC0-4B2E-9979-C46AC54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931974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F81E85-87B3-4F83-AA6A-2F8548ED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2406E5-A495-478F-BAD7-2EFBEA43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277B-3751-4982-BF69-0C662ECD75CE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30299B6-E01F-4978-81C9-536579A1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8A3679-499B-4D2A-95BE-5F521E7B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943706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E2B293-F568-475B-A460-43D4CD00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D33-569C-4665-910F-5405D62658B0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699148-76DD-4E91-A138-60C475D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B8AF9A-FCD3-45B4-ADE4-1E055815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701886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2F8A1F-DA5C-41EC-8D36-C74C43C9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B4C94A-EE01-42A4-A2F1-195DAD1D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20AF2C-055B-4C98-BDC9-9D430E51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E68D4F-200F-4A52-8F4F-F2B70FC5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14C3-A75C-4EAD-B97A-D2F0E374ACE8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4E5196-9530-4163-93EC-5427C94E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A8D15C-D83C-419B-9E46-7D202B4F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6171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EF197-7566-4166-B852-2535516A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40FCF8-8DB3-4F73-B364-2F22CA623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19E41C-24C4-46F5-B0A1-EAF07933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32FA37-D9C2-4A3C-8779-3F818D6B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6D5-0F39-4BE1-A390-88E300B04A04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E61304-7680-448B-BC81-BFA436BC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D7F1AA-D228-4828-9D05-7105AE99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810812"/>
      </p:ext>
    </p:extLst>
  </p:cSld>
  <p:clrMapOvr>
    <a:masterClrMapping/>
  </p:clrMapOvr>
  <p:transition spd="med" advTm="10000">
    <p:pull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CEA6306-A8A1-4DFD-BC65-4C3DB860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3BCB1A-257D-4D3D-928A-63302B45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4D5B27-4555-4426-8ED5-725BD257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2633B4-427C-4305-B878-D7FD29059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29FC47-187C-4FBF-BB44-37F2C39EF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0">
    <p:pull/>
    <p:sndAc>
      <p:stSnd>
        <p:snd r:embed="rId13" name="click.wav"/>
      </p:stSnd>
    </p:sndAc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91EA-83BB-4549-98F2-99D81D9DF68F}" type="datetime1">
              <a:rPr kumimoji="1" lang="ja-JP" altLang="en-US" smtClean="0"/>
              <a:t>2023/12/8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2020- </a:t>
            </a:r>
            <a:r>
              <a:rPr kumimoji="1" lang="ja-JP" altLang="en-US"/>
              <a:t>大地の宝物（</a:t>
            </a:r>
            <a:r>
              <a:rPr kumimoji="1" lang="en-US" altLang="ja-JP"/>
              <a:t>earth-treasure</a:t>
            </a:r>
            <a:r>
              <a:rPr kumimoji="1" lang="ja-JP" altLang="en-US"/>
              <a:t>） </a:t>
            </a:r>
            <a:r>
              <a:rPr kumimoji="1" lang="en-US" altLang="ja-JP"/>
              <a:t>. All Rights Reserved.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723000-2269-416D-AAC2-0C3833A08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2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 advTm="10000">
    <p:pull/>
    <p:sndAc>
      <p:stSnd>
        <p:snd r:embed="rId18" name="click.wav"/>
      </p:stSnd>
    </p:sndAc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3F0F907-2B9E-4A2E-9343-549644691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44F6B0-79B9-46D1-9B3A-7CED2620A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285" y="2235200"/>
            <a:ext cx="11213430" cy="2387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ja-JP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加工・業務用 国産野菜</a:t>
            </a:r>
            <a:br>
              <a:rPr kumimoji="1" lang="en-US" altLang="ja-JP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生産 販売について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274F24-B8B0-4758-9960-98E8C18EF418}"/>
              </a:ext>
            </a:extLst>
          </p:cNvPr>
          <p:cNvSpPr txBox="1"/>
          <p:nvPr/>
        </p:nvSpPr>
        <p:spPr>
          <a:xfrm>
            <a:off x="2681416" y="5792284"/>
            <a:ext cx="682916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</a:rPr>
              <a:t>商品提案書作成：大地の宝物</a:t>
            </a:r>
          </a:p>
        </p:txBody>
      </p:sp>
    </p:spTree>
    <p:extLst>
      <p:ext uri="{BB962C8B-B14F-4D97-AF65-F5344CB8AC3E}">
        <p14:creationId xmlns:p14="http://schemas.microsoft.com/office/powerpoint/2010/main" val="3162607586"/>
      </p:ext>
    </p:extLst>
  </p:cSld>
  <p:clrMapOvr>
    <a:masterClrMapping/>
  </p:clrMapOvr>
  <p:transition spd="med" advTm="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75CF5-616F-4F56-83AE-4FD61061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会社概要・沿革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3BF0407-96F5-496F-A4A5-82C4C55E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3879" y="6406487"/>
            <a:ext cx="3984241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BC76D-3800-48F9-A1F8-6B808507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z="1100" smtClean="0"/>
              <a:t>2</a:t>
            </a:fld>
            <a:endParaRPr kumimoji="1" lang="ja-JP" altLang="en-US" sz="11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852A06-EA1F-4174-BBF5-74DAFD347214}"/>
              </a:ext>
            </a:extLst>
          </p:cNvPr>
          <p:cNvSpPr txBox="1"/>
          <p:nvPr/>
        </p:nvSpPr>
        <p:spPr>
          <a:xfrm>
            <a:off x="677334" y="1524000"/>
            <a:ext cx="89172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会社概要</a:t>
            </a:r>
            <a:endParaRPr kumimoji="1" lang="en-US" altLang="ja-JP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社名：大地の宝物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住所：〒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354-0041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埼玉県入間郡三芳町藤久保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650</a:t>
            </a: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代表氏名：江原 宏司（えはら こうじ）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kumimoji="1" lang="ja-JP" altLang="en-US" sz="200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創業：</a:t>
            </a:r>
            <a:r>
              <a:rPr kumimoji="1" lang="en-US" altLang="ja-JP" sz="200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</a:t>
            </a:r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９００年頃　</a:t>
            </a:r>
            <a:r>
              <a:rPr kumimoji="1"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※</a:t>
            </a:r>
            <a:r>
              <a:rPr kumimoji="1"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現在、７代目</a:t>
            </a:r>
            <a:endParaRPr kumimoji="1"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事業内容：青果物の販売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生産野菜：ほうれん草、みずな（水菜）、モロヘイヤ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71462"/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71463" indent="-271463"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沿革</a:t>
            </a:r>
            <a:endParaRPr lang="en-US" altLang="ja-JP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444500" indent="-17303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パック、</a:t>
            </a:r>
            <a:r>
              <a:rPr lang="en-US" altLang="ja-JP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FG</a:t>
            </a: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販売は創業時より行ってきましたが、２０１２年頃より、加工・業務用野菜の生産を開始。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当社の目標</a:t>
            </a:r>
            <a:endParaRPr lang="en-US" altLang="ja-JP" sz="24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285750" indent="-14288">
              <a:buFont typeface="Wingdings" panose="05000000000000000000" pitchFamily="2" charset="2"/>
              <a:buChar char="ü"/>
            </a:pPr>
            <a:r>
              <a:rPr lang="ja-JP" altLang="en-US" sz="2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商品の直接販売経路の拡大により、農業の自立・農業の発展に寄与する</a:t>
            </a:r>
            <a:endParaRPr lang="en-US" altLang="ja-JP" sz="20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488320"/>
      </p:ext>
    </p:extLst>
  </p:cSld>
  <p:clrMapOvr>
    <a:masterClrMapping/>
  </p:clrMapOvr>
  <p:transition spd="med" advTm="12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01FE9-5CE1-49E5-B89D-183BE91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取引・販売・供給 </a:t>
            </a:r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野菜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33FC94-DA7C-491D-9F2E-43A8E1D0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333" y="1315067"/>
            <a:ext cx="8944461" cy="1312803"/>
          </a:xfrm>
        </p:spPr>
        <p:txBody>
          <a:bodyPr vert="horz">
            <a:normAutofit fontScale="85000" lnSpcReduction="20000"/>
          </a:bodyPr>
          <a:lstStyle/>
          <a:p>
            <a:r>
              <a:rPr kumimoji="1" lang="ja-JP" altLang="en-US" dirty="0"/>
              <a:t>当方より提供させていただきます全ての野菜は、</a:t>
            </a:r>
            <a:r>
              <a:rPr kumimoji="1" lang="ja-JP" altLang="en-US" b="1" u="sng" dirty="0"/>
              <a:t>洗浄・水洗い</a:t>
            </a:r>
            <a:r>
              <a:rPr kumimoji="1" lang="ja-JP" altLang="en-US" dirty="0"/>
              <a:t>を行っています。この工程があるため、品質維持・鮮度維持や、野菜本来の味や風味を損なわないために役立っています。</a:t>
            </a:r>
            <a:endParaRPr kumimoji="1" lang="en-US" altLang="ja-JP" dirty="0"/>
          </a:p>
          <a:p>
            <a:r>
              <a:rPr kumimoji="1" lang="ja-JP" altLang="en-US" dirty="0"/>
              <a:t>安定供給できる時期は、濃い緑色で表記しています。</a:t>
            </a:r>
            <a:endParaRPr kumimoji="1" lang="en-US" altLang="ja-JP" dirty="0"/>
          </a:p>
          <a:p>
            <a:r>
              <a:rPr kumimoji="1" lang="ja-JP" altLang="en-US" dirty="0"/>
              <a:t>薄い緑色は、気候変動を受けやすい時期になるので、供給状況については、年毎に変動します。予めご了承ください。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F56F20-12C5-4E88-BB46-EEF8B1C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0306" y="6406487"/>
            <a:ext cx="3931387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94DE48-2842-4377-A364-EE38BB0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8998AF4-656B-403E-AA33-DA7E6270E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65244"/>
              </p:ext>
            </p:extLst>
          </p:nvPr>
        </p:nvGraphicFramePr>
        <p:xfrm>
          <a:off x="677334" y="2627870"/>
          <a:ext cx="10962380" cy="368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176">
                  <a:extLst>
                    <a:ext uri="{9D8B030D-6E8A-4147-A177-3AD203B41FA5}">
                      <a16:colId xmlns:a16="http://schemas.microsoft.com/office/drawing/2014/main" val="2301784184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3933658919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331988709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1806712070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1975936242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2669471156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4279151732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2471528814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162910755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2213479438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2743472262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1540716467"/>
                    </a:ext>
                  </a:extLst>
                </a:gridCol>
                <a:gridCol w="818767">
                  <a:extLst>
                    <a:ext uri="{9D8B030D-6E8A-4147-A177-3AD203B41FA5}">
                      <a16:colId xmlns:a16="http://schemas.microsoft.com/office/drawing/2014/main" val="3690342073"/>
                    </a:ext>
                  </a:extLst>
                </a:gridCol>
              </a:tblGrid>
              <a:tr h="9213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1</a:t>
                      </a:r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2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3</a:t>
                      </a:r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4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5</a:t>
                      </a:r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6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7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8</a:t>
                      </a:r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9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10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11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12</a:t>
                      </a:r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月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extLst>
                  <a:ext uri="{0D108BD9-81ED-4DB2-BD59-A6C34878D82A}">
                    <a16:rowId xmlns:a16="http://schemas.microsoft.com/office/drawing/2014/main" val="3060718170"/>
                  </a:ext>
                </a:extLst>
              </a:tr>
              <a:tr h="9213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ほうれん草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548235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548235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548235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548235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A9D08E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008080"/>
                          </a:highlight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008080"/>
                        </a:highlight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highlight>
                            <a:srgbClr val="008080"/>
                          </a:highlight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highlight>
                          <a:srgbClr val="008080"/>
                        </a:highlight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0333"/>
                  </a:ext>
                </a:extLst>
              </a:tr>
              <a:tr h="9213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みずな</a:t>
                      </a:r>
                      <a:r>
                        <a:rPr lang="en-US" altLang="ja-JP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(</a:t>
                      </a:r>
                      <a:r>
                        <a:rPr lang="ja-JP" altLang="en-US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水菜</a:t>
                      </a:r>
                      <a:r>
                        <a:rPr lang="en-US" altLang="ja-JP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)</a:t>
                      </a:r>
                      <a:endParaRPr lang="en-US" altLang="ja-JP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0022"/>
                  </a:ext>
                </a:extLst>
              </a:tr>
              <a:tr h="92133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モロヘイヤ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A9D08E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marL="8917" marR="8917" marT="8917" marB="0" anchor="ctr"/>
                </a:tc>
                <a:extLst>
                  <a:ext uri="{0D108BD9-81ED-4DB2-BD59-A6C34878D82A}">
                    <a16:rowId xmlns:a16="http://schemas.microsoft.com/office/drawing/2014/main" val="232766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192265"/>
      </p:ext>
    </p:extLst>
  </p:cSld>
  <p:clrMapOvr>
    <a:masterClrMapping/>
  </p:clrMapOvr>
  <p:transition spd="med" advTm="12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01FE9-5CE1-49E5-B89D-183BE91E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431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各野菜 提供・販売基本条件</a:t>
            </a:r>
            <a:endParaRPr kumimoji="1" lang="ja-JP" altLang="en-US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F56F20-12C5-4E88-BB46-EEF8B1C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0306" y="6406487"/>
            <a:ext cx="3931387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94DE48-2842-4377-A364-EE38BB0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B4008BE3-6994-495D-BC1D-8365BEFE0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976880"/>
              </p:ext>
            </p:extLst>
          </p:nvPr>
        </p:nvGraphicFramePr>
        <p:xfrm>
          <a:off x="740831" y="1194486"/>
          <a:ext cx="10710336" cy="528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584">
                  <a:extLst>
                    <a:ext uri="{9D8B030D-6E8A-4147-A177-3AD203B41FA5}">
                      <a16:colId xmlns:a16="http://schemas.microsoft.com/office/drawing/2014/main" val="1381298225"/>
                    </a:ext>
                  </a:extLst>
                </a:gridCol>
                <a:gridCol w="2677584">
                  <a:extLst>
                    <a:ext uri="{9D8B030D-6E8A-4147-A177-3AD203B41FA5}">
                      <a16:colId xmlns:a16="http://schemas.microsoft.com/office/drawing/2014/main" val="1298041181"/>
                    </a:ext>
                  </a:extLst>
                </a:gridCol>
                <a:gridCol w="2677584">
                  <a:extLst>
                    <a:ext uri="{9D8B030D-6E8A-4147-A177-3AD203B41FA5}">
                      <a16:colId xmlns:a16="http://schemas.microsoft.com/office/drawing/2014/main" val="2429986206"/>
                    </a:ext>
                  </a:extLst>
                </a:gridCol>
                <a:gridCol w="2677584">
                  <a:extLst>
                    <a:ext uri="{9D8B030D-6E8A-4147-A177-3AD203B41FA5}">
                      <a16:colId xmlns:a16="http://schemas.microsoft.com/office/drawing/2014/main" val="2840964134"/>
                    </a:ext>
                  </a:extLst>
                </a:gridCol>
              </a:tblGrid>
              <a:tr h="3861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項　目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提 供 ・ 販 売 基 本 条 件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24510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kern="100" dirty="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品　目</a:t>
                      </a:r>
                      <a:endParaRPr lang="ja-JP" sz="1400" kern="100" dirty="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400" b="1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ほうれん草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400" b="1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みずな</a:t>
                      </a:r>
                      <a:r>
                        <a:rPr lang="ja-JP" altLang="en-US" sz="1400" b="1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（水菜）</a:t>
                      </a:r>
                      <a:endParaRPr lang="ja-JP" sz="14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400" b="1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モロヘイヤ</a:t>
                      </a:r>
                      <a:endParaRPr lang="ja-JP" sz="14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052676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 dirty="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品　質</a:t>
                      </a:r>
                      <a:endParaRPr lang="ja-JP" sz="1400" kern="100" dirty="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洗浄・水洗い済み</a:t>
                      </a:r>
                    </a:p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下葉・外葉が除去されている</a:t>
                      </a:r>
                    </a:p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調整済み</a:t>
                      </a:r>
                    </a:p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病害虫その他損傷がないもの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洗浄・水洗い済み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下葉・外葉が除去されている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調整済み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病害虫その他損傷がないもの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洗浄・水洗い済み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下葉・外葉が除去されている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調整済み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病害虫その他損傷がないもの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0526387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規　格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以上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　☆</a:t>
                      </a:r>
                      <a:r>
                        <a:rPr lang="en-US" alt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以上～４５</a:t>
                      </a:r>
                      <a:r>
                        <a:rPr lang="en-US" alt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程度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以上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ja-JP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以上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794732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単　価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００円～／</a:t>
                      </a:r>
                      <a:r>
                        <a:rPr 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Kg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３５０円～／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Kg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１０</a:t>
                      </a:r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００円</a:t>
                      </a:r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／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Kg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925394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 dirty="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最低取引数量</a:t>
                      </a:r>
                      <a:endParaRPr lang="ja-JP" sz="1400" kern="100" dirty="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10kg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／回・週・月</a:t>
                      </a:r>
                    </a:p>
                    <a:p>
                      <a:pPr algn="just"/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10kg</a:t>
                      </a:r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／回・週・月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10kg</a:t>
                      </a:r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／回・週・月</a:t>
                      </a:r>
                    </a:p>
                    <a:p>
                      <a:pPr algn="just"/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9930073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納品形態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コンテナ（バラ）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　☆当社希望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ダンボール（バラ）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コンテナ（バラ）</a:t>
                      </a:r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☆当社希望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ダンボール（バラ）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コンテナ（バラ）</a:t>
                      </a:r>
                      <a:r>
                        <a:rPr lang="ja-JP" alt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☆当社希望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ダンボール（バラ）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064019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納品方法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持ち込み</a:t>
                      </a:r>
                    </a:p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集荷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持ち込み</a:t>
                      </a: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集荷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持ち込み</a:t>
                      </a:r>
                    </a:p>
                    <a:p>
                      <a:pPr algn="just"/>
                      <a:r>
                        <a:rPr lang="ja-JP" sz="1300" kern="10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集荷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274471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納品時期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１月～５月</a:t>
                      </a:r>
                    </a:p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１０月～１２月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４月～６月</a:t>
                      </a: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１０月～１２月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７月～８月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092027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納品時間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８</a:t>
                      </a:r>
                      <a:r>
                        <a:rPr 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:00</a:t>
                      </a:r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17:00</a:t>
                      </a:r>
                      <a:endParaRPr lang="ja-JP" sz="1300" b="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８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:00</a:t>
                      </a:r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17:00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８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:00</a:t>
                      </a:r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17:00</a:t>
                      </a:r>
                      <a:endParaRPr lang="ja-JP" sz="1300" kern="100" dirty="0">
                        <a:solidFill>
                          <a:schemeClr val="tx2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応相談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617497"/>
                  </a:ext>
                </a:extLst>
              </a:tr>
              <a:tr h="386181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納品温度指定</a:t>
                      </a:r>
                      <a:endParaRPr lang="ja-JP" sz="14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予冷配送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予冷配送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30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予冷配送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668008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algn="ctr"/>
                      <a:r>
                        <a:rPr lang="ja-JP" sz="1400" b="1" kern="100" dirty="0">
                          <a:solidFill>
                            <a:srgbClr val="FFFFFF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その他</a:t>
                      </a:r>
                      <a:endParaRPr lang="ja-JP" sz="1400" kern="100" dirty="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価格については、商談時に提示し、半年毎の固定単価が望ましい。</a:t>
                      </a:r>
                    </a:p>
                    <a:p>
                      <a:pPr marL="342900" lvl="0" indent="-342900" algn="just">
                        <a:buFont typeface="Wingdings" panose="05000000000000000000" pitchFamily="2" charset="2"/>
                        <a:buChar char=""/>
                      </a:pPr>
                      <a:r>
                        <a:rPr lang="ja-JP" sz="1300" b="0" kern="100" dirty="0">
                          <a:solidFill>
                            <a:schemeClr val="tx2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持ち込み単価、集荷単価が設定可能。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62313"/>
      </p:ext>
    </p:extLst>
  </p:cSld>
  <p:clrMapOvr>
    <a:masterClrMapping/>
  </p:clrMapOvr>
  <p:transition spd="med" advTm="12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01FE9-5CE1-49E5-B89D-183BE91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取引概要</a:t>
            </a:r>
            <a:endParaRPr kumimoji="1" lang="ja-JP" altLang="en-US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33FC94-DA7C-491D-9F2E-43A8E1D0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334" y="1315067"/>
            <a:ext cx="8596668" cy="4933333"/>
          </a:xfrm>
        </p:spPr>
        <p:txBody>
          <a:bodyPr vert="horz">
            <a:noAutofit/>
          </a:bodyPr>
          <a:lstStyle/>
          <a:p>
            <a:pPr marL="361950" indent="-361950" algn="just"/>
            <a:r>
              <a:rPr lang="ja-JP" altLang="en-US" sz="29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1800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ja-JP" altLang="en-US" sz="2800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私共は、業務用・外食・カット野菜メーカー様に数年に渡り取引実績があります。新規で取引される会社様には、少量の取引からでも良いので、弊社の野菜（商品）を確認・吟味していただき、よろしければ、長期に渡り取引が続けられる事を希望しています。また、地産地消と言う観点から、農場からの近い場所での取引を活発化させ、フード・マイレージの短縮に努めていきたいと思っています。小さい農園ですので、小回り・融通がきく体制をとっています。お気軽にご相談いただければ幸いです。</a:t>
            </a:r>
            <a:endParaRPr lang="ja-JP" altLang="en-US" sz="4400" dirty="0">
              <a:effectLst/>
            </a:endParaRPr>
          </a:p>
          <a:p>
            <a:pPr marL="361950" indent="-361950" algn="just"/>
            <a:endParaRPr lang="ja-JP" altLang="ja-JP" sz="290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F56F20-12C5-4E88-BB46-EEF8B1C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0306" y="6406487"/>
            <a:ext cx="3931387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94DE48-2842-4377-A364-EE38BB0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z="1100" smtClean="0"/>
              <a:t>5</a:t>
            </a:fld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64327508"/>
      </p:ext>
    </p:extLst>
  </p:cSld>
  <p:clrMapOvr>
    <a:masterClrMapping/>
  </p:clrMapOvr>
  <p:transition spd="med" advTm="12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01FE9-5CE1-49E5-B89D-183BE91E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467"/>
          </a:xfrm>
        </p:spPr>
        <p:txBody>
          <a:bodyPr/>
          <a:lstStyle/>
          <a:p>
            <a:r>
              <a:rPr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その他特記事項</a:t>
            </a:r>
            <a:endParaRPr kumimoji="1" lang="ja-JP" altLang="en-US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33FC94-DA7C-491D-9F2E-43A8E1D0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77334" y="1315068"/>
            <a:ext cx="8596668" cy="4023052"/>
          </a:xfrm>
        </p:spPr>
        <p:txBody>
          <a:bodyPr vert="horz">
            <a:normAutofit/>
          </a:bodyPr>
          <a:lstStyle/>
          <a:p>
            <a:pPr marL="361950" indent="-361950" algn="just"/>
            <a:r>
              <a:rPr lang="ja-JP" altLang="en-US" sz="2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圃場・作業場等の見学可能です。事前にご連絡いただき、日程を調整させてください。</a:t>
            </a:r>
          </a:p>
          <a:p>
            <a:pPr marL="361950" indent="-361950" algn="just"/>
            <a:r>
              <a:rPr lang="ja-JP" altLang="en-US" sz="2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取引量の増大が予想される場合は、早めにご相談いただければ対応可能です。</a:t>
            </a:r>
          </a:p>
          <a:p>
            <a:pPr marL="361950" indent="-361950" algn="just"/>
            <a:r>
              <a:rPr lang="ja-JP" altLang="en-US" sz="2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品種指定での納品については、基本的にはお断りさせていただいております。</a:t>
            </a:r>
            <a:endParaRPr lang="en-US" altLang="ja-JP" sz="280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  <a:p>
            <a:pPr marL="361950" indent="-361950" algn="just"/>
            <a:r>
              <a:rPr lang="ja-JP" altLang="en-US" sz="2800" kern="100" dirty="0"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  <a:cs typeface="Times New Roman" panose="02020603050405020304" pitchFamily="18" charset="0"/>
              </a:rPr>
              <a:t>生産方法等、その他の情報は、ホームページをご確認ください。</a:t>
            </a:r>
            <a:endParaRPr lang="ja-JP" altLang="ja-JP" sz="2800" kern="100" dirty="0">
              <a:effectLst/>
              <a:latin typeface="BIZ UDP明朝 Medium" panose="02020500000000000000" pitchFamily="18" charset="-128"/>
              <a:ea typeface="BIZ UDP明朝 Medium" panose="020205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F56F20-12C5-4E88-BB46-EEF8B1C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0306" y="6406487"/>
            <a:ext cx="3931387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94DE48-2842-4377-A364-EE38BB0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z="1100" smtClean="0"/>
              <a:t>6</a:t>
            </a:fld>
            <a:endParaRPr kumimoji="1" lang="ja-JP" altLang="en-US" sz="11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DDAB94E-BEE4-4964-BF1F-5FE99E07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13" y="3319852"/>
            <a:ext cx="5708065" cy="428104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8AC05F-38FE-459F-96AE-B6E91B504525}"/>
              </a:ext>
            </a:extLst>
          </p:cNvPr>
          <p:cNvSpPr txBox="1"/>
          <p:nvPr/>
        </p:nvSpPr>
        <p:spPr>
          <a:xfrm>
            <a:off x="3484604" y="5006716"/>
            <a:ext cx="277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3600" kern="100" dirty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游明朝" panose="02020400000000000000" pitchFamily="18" charset="-128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大地の宝物</a:t>
            </a:r>
            <a:endParaRPr lang="ja-JP" altLang="ja-JP" sz="3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38153"/>
      </p:ext>
    </p:extLst>
  </p:cSld>
  <p:clrMapOvr>
    <a:masterClrMapping/>
  </p:clrMapOvr>
  <p:transition spd="med" advTm="12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01FE9-5CE1-49E5-B89D-183BE91E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467"/>
          </a:xfrm>
        </p:spPr>
        <p:txBody>
          <a:bodyPr/>
          <a:lstStyle/>
          <a:p>
            <a:r>
              <a:rPr kumimoji="1" lang="ja-JP" altLang="en-US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お気軽にお問合せください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F56F20-12C5-4E88-BB46-EEF8B1CC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0306" y="6406487"/>
            <a:ext cx="3931387" cy="365125"/>
          </a:xfrm>
        </p:spPr>
        <p:txBody>
          <a:bodyPr/>
          <a:lstStyle/>
          <a:p>
            <a:pPr algn="ctr"/>
            <a:r>
              <a:rPr kumimoji="1" lang="en-US" altLang="ja-JP" dirty="0"/>
              <a:t>Copyright © 2020- </a:t>
            </a:r>
            <a:r>
              <a:rPr kumimoji="1" lang="ja-JP" altLang="en-US" dirty="0"/>
              <a:t>大地の宝物（</a:t>
            </a:r>
            <a:r>
              <a:rPr kumimoji="1" lang="en-US" altLang="ja-JP" dirty="0"/>
              <a:t>earth-treasure</a:t>
            </a:r>
            <a:r>
              <a:rPr kumimoji="1" lang="ja-JP" altLang="en-US" dirty="0"/>
              <a:t>） </a:t>
            </a:r>
            <a:r>
              <a:rPr kumimoji="1" lang="en-US" altLang="ja-JP" dirty="0"/>
              <a:t>. All Rights Reserved.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94DE48-2842-4377-A364-EE38BB0E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3000-2269-416D-AAC2-0C3833A0890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33658F-8937-4A69-8965-381512ED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5" y="5189903"/>
            <a:ext cx="1401628" cy="1668097"/>
          </a:xfrm>
          <a:prstGeom prst="rect">
            <a:avLst/>
          </a:prstGeom>
        </p:spPr>
      </p:pic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3A829B1-7EA8-4BF0-BD72-08F0F23FF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06283"/>
              </p:ext>
            </p:extLst>
          </p:nvPr>
        </p:nvGraphicFramePr>
        <p:xfrm>
          <a:off x="677333" y="1315066"/>
          <a:ext cx="8903272" cy="384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1636">
                  <a:extLst>
                    <a:ext uri="{9D8B030D-6E8A-4147-A177-3AD203B41FA5}">
                      <a16:colId xmlns:a16="http://schemas.microsoft.com/office/drawing/2014/main" val="912026383"/>
                    </a:ext>
                  </a:extLst>
                </a:gridCol>
                <a:gridCol w="4451636">
                  <a:extLst>
                    <a:ext uri="{9D8B030D-6E8A-4147-A177-3AD203B41FA5}">
                      <a16:colId xmlns:a16="http://schemas.microsoft.com/office/drawing/2014/main" val="2292780101"/>
                    </a:ext>
                  </a:extLst>
                </a:gridCol>
              </a:tblGrid>
              <a:tr h="96045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お問合せ・連絡先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8204"/>
                  </a:ext>
                </a:extLst>
              </a:tr>
              <a:tr h="9604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電　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090-4048-1285</a:t>
                      </a:r>
                      <a:endParaRPr kumimoji="1" lang="ja-JP" altLang="en-US" sz="2400" dirty="0"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451409"/>
                  </a:ext>
                </a:extLst>
              </a:tr>
              <a:tr h="960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E-mail</a:t>
                      </a:r>
                      <a:endParaRPr kumimoji="1" lang="ja-JP" altLang="en-US" sz="2800" dirty="0"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kern="1200" dirty="0" err="1">
                          <a:solidFill>
                            <a:schemeClr val="dk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info@earth-treasure.ltd</a:t>
                      </a:r>
                      <a:r>
                        <a:rPr kumimoji="1"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 </a:t>
                      </a:r>
                      <a:endParaRPr kumimoji="1" lang="ja-JP" altLang="en-US" sz="2400" dirty="0"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73983"/>
                  </a:ext>
                </a:extLst>
              </a:tr>
              <a:tr h="960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U</a:t>
                      </a:r>
                      <a:r>
                        <a:rPr kumimoji="1" lang="ja-JP" altLang="en-US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 </a:t>
                      </a:r>
                      <a:r>
                        <a:rPr kumimoji="1" lang="en-US" altLang="ja-JP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R</a:t>
                      </a:r>
                      <a:r>
                        <a:rPr kumimoji="1" lang="ja-JP" altLang="en-US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 </a:t>
                      </a:r>
                      <a:r>
                        <a:rPr kumimoji="1" lang="en-US" altLang="ja-JP" sz="2800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L</a:t>
                      </a:r>
                      <a:endParaRPr kumimoji="1" lang="ja-JP" altLang="en-US" sz="2800" dirty="0"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</a:rPr>
                        <a:t>https://www.earth-treasure.ltd/</a:t>
                      </a:r>
                      <a:endParaRPr kumimoji="1" lang="ja-JP" altLang="en-US" dirty="0">
                        <a:latin typeface="BIZ UDP明朝 Medium" panose="02020500000000000000" pitchFamily="18" charset="-128"/>
                        <a:ea typeface="BIZ UDP明朝 Medium" panose="020205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8540432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E39EAC91-0591-4DCD-A382-E2A499B14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49" y="5156886"/>
            <a:ext cx="1614726" cy="16147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D0B4F9-BDEC-4223-B461-E5A996D48FA0}"/>
              </a:ext>
            </a:extLst>
          </p:cNvPr>
          <p:cNvSpPr txBox="1"/>
          <p:nvPr/>
        </p:nvSpPr>
        <p:spPr>
          <a:xfrm>
            <a:off x="4364250" y="5312101"/>
            <a:ext cx="490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皆様からの連絡をお待ちしています</a:t>
            </a:r>
            <a:endParaRPr kumimoji="1" lang="en-US" altLang="ja-JP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2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よろしくお願いします</a:t>
            </a:r>
            <a:endParaRPr kumimoji="1" lang="ja-JP" altLang="en-US" sz="24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553058"/>
      </p:ext>
    </p:extLst>
  </p:cSld>
  <p:clrMapOvr>
    <a:masterClrMapping/>
  </p:clrMapOvr>
  <p:transition spd="med" advTm="12000">
    <p:pull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882</Words>
  <Application>Microsoft Office PowerPoint</Application>
  <PresentationFormat>ワイド画面</PresentationFormat>
  <Paragraphs>174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BIZ UDP明朝 Medium</vt:lpstr>
      <vt:lpstr>游ゴシック</vt:lpstr>
      <vt:lpstr>游ゴシック Light</vt:lpstr>
      <vt:lpstr>游明朝</vt:lpstr>
      <vt:lpstr>Arial</vt:lpstr>
      <vt:lpstr>Trebuchet MS</vt:lpstr>
      <vt:lpstr>Wingdings</vt:lpstr>
      <vt:lpstr>Wingdings 3</vt:lpstr>
      <vt:lpstr>Office テーマ</vt:lpstr>
      <vt:lpstr>ファセット</vt:lpstr>
      <vt:lpstr>加工・業務用 国産野菜 生産 販売について</vt:lpstr>
      <vt:lpstr>会社概要・沿革</vt:lpstr>
      <vt:lpstr>取引・販売・供給 野菜</vt:lpstr>
      <vt:lpstr>各野菜 提供・販売基本条件</vt:lpstr>
      <vt:lpstr>取引概要</vt:lpstr>
      <vt:lpstr>その他特記事項</vt:lpstr>
      <vt:lpstr>お気軽にお問合せください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江原 宏司</dc:creator>
  <cp:lastModifiedBy>宏司 江原</cp:lastModifiedBy>
  <cp:revision>19</cp:revision>
  <cp:lastPrinted>2023-12-07T22:38:17Z</cp:lastPrinted>
  <dcterms:created xsi:type="dcterms:W3CDTF">2022-02-24T09:26:14Z</dcterms:created>
  <dcterms:modified xsi:type="dcterms:W3CDTF">2023-12-07T22:38:19Z</dcterms:modified>
</cp:coreProperties>
</file>